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74" r:id="rId17"/>
    <p:sldId id="271" r:id="rId18"/>
    <p:sldId id="275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01888-9DC8-44BB-BA50-44C9AA4CAA3F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23082-38D8-4C39-885B-27808E32F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0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99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2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5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50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8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4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0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6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7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0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57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0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4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1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0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3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universities are good at is bringing together experts.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host a webinar series to help guide you to the right solutions for your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96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6704" y="1012095"/>
            <a:ext cx="10672521" cy="638906"/>
          </a:xfrm>
        </p:spPr>
        <p:txBody>
          <a:bodyPr>
            <a:normAutofit/>
          </a:bodyPr>
          <a:lstStyle>
            <a:lvl1pPr>
              <a:defRPr sz="32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073418"/>
            <a:ext cx="110219" cy="51626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920942" y="237251"/>
            <a:ext cx="4933949" cy="336549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SECTION TITLE OR SUBTITLE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741334" y="4721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91765" y="1976198"/>
            <a:ext cx="10687459" cy="411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41050" y="6336172"/>
            <a:ext cx="12304889" cy="528963"/>
            <a:chOff x="-30788" y="4661517"/>
            <a:chExt cx="9228667" cy="528963"/>
          </a:xfrm>
        </p:grpSpPr>
        <p:sp>
          <p:nvSpPr>
            <p:cNvPr id="24" name="Rectangle 2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6" name="Picture 25" descr="tab-rgb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 smtClean="0">
                  <a:solidFill>
                    <a:srgbClr val="FFFFFF"/>
                  </a:solidFill>
                </a:rPr>
                <a:t>INDIANA UNIVERSITY</a:t>
              </a:r>
              <a:endParaRPr lang="en-US" sz="9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34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1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9CC7-99A9-4D3D-8DAE-69AEC13DD06D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2CEC2-D850-4069-AA2C-BA62B491E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USBuildingFootpri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nrmaps.dnr.in.gov/appsphp/fdm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nrmaps.dnr.in.gov/appsphp/fdm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nrmaps.dnr.in.gov/appsphp/fd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u.maps.arcgis.com/apps/MapJournal/index.html?appid=e7e4f40a5fe34eb8af4576212fe2329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u.maps.arcgis.com/apps/MapJournal/index.html?appid=e7e4f40a5fe34eb8af4576212fe2329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u.maps.arcgis.com/apps/MapJournal/index.html?appid=e7e4f40a5fe34eb8af4576212fe2329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in.gov/dlgf/4931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ateway.ifionline.org/public/download.asp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8/10/12/us/map-of-every-building-in-the-united-state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microsoft/USBuildingFootprints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usbuildingdata.blob.core.windows.net/usbuildings-v1-1/California.zip" TargetMode="External"/><Relationship Id="rId13" Type="http://schemas.openxmlformats.org/officeDocument/2006/relationships/hyperlink" Target="https://usbuildingdata.blob.core.windows.net/usbuildings-v1-1/Florida.zip" TargetMode="External"/><Relationship Id="rId18" Type="http://schemas.openxmlformats.org/officeDocument/2006/relationships/hyperlink" Target="https://usbuildingdata.blob.core.windows.net/usbuildings-v1-1/Indiana.zip" TargetMode="External"/><Relationship Id="rId3" Type="http://schemas.openxmlformats.org/officeDocument/2006/relationships/hyperlink" Target="https://github.com/microsoft/USBuildingFootprints" TargetMode="External"/><Relationship Id="rId7" Type="http://schemas.openxmlformats.org/officeDocument/2006/relationships/hyperlink" Target="https://usbuildingdata.blob.core.windows.net/usbuildings-v1-1/Arkansas.zip" TargetMode="External"/><Relationship Id="rId12" Type="http://schemas.openxmlformats.org/officeDocument/2006/relationships/hyperlink" Target="https://usbuildingdata.blob.core.windows.net/usbuildings-v1-1/DistrictofColumbia.zip" TargetMode="External"/><Relationship Id="rId17" Type="http://schemas.openxmlformats.org/officeDocument/2006/relationships/hyperlink" Target="https://usbuildingdata.blob.core.windows.net/usbuildings-v1-1/Illinois.zip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usbuildingdata.blob.core.windows.net/usbuildings-v1-1/Idaho.zip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sbuildingdata.blob.core.windows.net/usbuildings-v1-1/Arizona.zip" TargetMode="External"/><Relationship Id="rId11" Type="http://schemas.openxmlformats.org/officeDocument/2006/relationships/hyperlink" Target="https://usbuildingdata.blob.core.windows.net/usbuildings-v1-1/Delaware.zip" TargetMode="External"/><Relationship Id="rId5" Type="http://schemas.openxmlformats.org/officeDocument/2006/relationships/hyperlink" Target="https://usbuildingdata.blob.core.windows.net/usbuildings-v1-1/Alaska.zip" TargetMode="External"/><Relationship Id="rId15" Type="http://schemas.openxmlformats.org/officeDocument/2006/relationships/hyperlink" Target="https://usbuildingdata.blob.core.windows.net/usbuildings-v1-1/Hawaii.zip" TargetMode="External"/><Relationship Id="rId10" Type="http://schemas.openxmlformats.org/officeDocument/2006/relationships/hyperlink" Target="https://usbuildingdata.blob.core.windows.net/usbuildings-v1-1/Connecticut.zip" TargetMode="External"/><Relationship Id="rId4" Type="http://schemas.openxmlformats.org/officeDocument/2006/relationships/hyperlink" Target="https://usbuildingdata.blob.core.windows.net/usbuildings-v1-1/Alabama.zip" TargetMode="External"/><Relationship Id="rId9" Type="http://schemas.openxmlformats.org/officeDocument/2006/relationships/hyperlink" Target="https://usbuildingdata.blob.core.windows.net/usbuildings-v1-1/Colorado.zip" TargetMode="External"/><Relationship Id="rId14" Type="http://schemas.openxmlformats.org/officeDocument/2006/relationships/hyperlink" Target="https://usbuildingdata.blob.core.windows.net/usbuildings-v1-1/Georgia.z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9300" y="246934"/>
            <a:ext cx="501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https://github.com/microsoft/USBuildingFootprints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19" y="821565"/>
            <a:ext cx="1074991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431600"/>
            <a:ext cx="9521190" cy="59407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8234" y="62268"/>
            <a:ext cx="4254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https://dnrmaps.dnr.in.gov/appsphp/fdms/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8234" y="62268"/>
            <a:ext cx="4254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https://dnrmaps.dnr.in.gov/appsphp/fdms/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80" y="762840"/>
            <a:ext cx="10784205" cy="56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8234" y="62268"/>
            <a:ext cx="4254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https://dnrmaps.dnr.in.gov/appsphp/fdms/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8234" y="1748119"/>
            <a:ext cx="9357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main research </a:t>
            </a:r>
            <a:r>
              <a:rPr lang="en-US" dirty="0"/>
              <a:t>o</a:t>
            </a:r>
            <a:r>
              <a:rPr lang="en-US" dirty="0" smtClean="0"/>
              <a:t>bjectives:</a:t>
            </a:r>
          </a:p>
          <a:p>
            <a:endParaRPr lang="en-US" dirty="0" smtClean="0"/>
          </a:p>
          <a:p>
            <a:r>
              <a:rPr lang="en-US" dirty="0" smtClean="0"/>
              <a:t>Produce a combined spatial analysis of the three datasets to provide a risk assessment for local communities (Indiana cities and counties). This includes ranking cities and counties by potential financial loss for 100 and 500 year flood events.  </a:t>
            </a:r>
          </a:p>
          <a:p>
            <a:endParaRPr lang="en-US" dirty="0"/>
          </a:p>
          <a:p>
            <a:r>
              <a:rPr lang="en-US" dirty="0" smtClean="0"/>
              <a:t>Creation of a modeling toolset to allow user generated custom disaster event scenarios and reporting potential financial losses.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85" y="1310247"/>
            <a:ext cx="10521315" cy="5092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62600" y="281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4"/>
              </a:rPr>
              <a:t>https://iu.maps.arcgis.com/apps/MapJournal/index.html?appid=e7e4f40a5fe34eb8af4576212fe23298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20553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https://iu.maps.arcgis.com/apps/MapJournal/index.html?appid=e7e4f40a5fe34eb8af4576212fe23298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35" y="605118"/>
            <a:ext cx="10578465" cy="583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20553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https://iu.maps.arcgis.com/apps/MapJournal/index.html?appid=e7e4f40a5fe34eb8af4576212fe23298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34" y="1502428"/>
            <a:ext cx="10772775" cy="45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35" y="510988"/>
            <a:ext cx="8918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future objectives and issues to be resolved</a:t>
            </a:r>
          </a:p>
          <a:p>
            <a:endParaRPr lang="en-US" dirty="0"/>
          </a:p>
          <a:p>
            <a:r>
              <a:rPr lang="en-US" dirty="0" smtClean="0"/>
              <a:t>Using Microsoft’s algorithm on different vintages of aerial photography (historical and future)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496" y="1440796"/>
            <a:ext cx="7623810" cy="4806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353" y="2380129"/>
            <a:ext cx="498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has stated they will be open sourced</a:t>
            </a:r>
          </a:p>
          <a:p>
            <a:r>
              <a:rPr lang="en-US" dirty="0" smtClean="0"/>
              <a:t>..After over a year of asking, not holding my breath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35" y="510988"/>
            <a:ext cx="73289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future objectives and issues to be resolved</a:t>
            </a:r>
          </a:p>
          <a:p>
            <a:endParaRPr lang="en-US" dirty="0"/>
          </a:p>
          <a:p>
            <a:r>
              <a:rPr lang="en-US" dirty="0" smtClean="0"/>
              <a:t>Created training model with Research Technologies in IU HPC environment.  </a:t>
            </a:r>
          </a:p>
          <a:p>
            <a:endParaRPr lang="en-US" dirty="0"/>
          </a:p>
          <a:p>
            <a:r>
              <a:rPr lang="en-US" dirty="0" smtClean="0"/>
              <a:t>Model is very good at identifying pixels that make up buildings.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5" y="2240336"/>
            <a:ext cx="10861358" cy="37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435" y="510988"/>
            <a:ext cx="6500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future objectives and issues to be resolved</a:t>
            </a:r>
          </a:p>
          <a:p>
            <a:endParaRPr lang="en-US" dirty="0"/>
          </a:p>
          <a:p>
            <a:r>
              <a:rPr lang="en-US" smtClean="0"/>
              <a:t>Turning </a:t>
            </a:r>
            <a:r>
              <a:rPr lang="en-US" dirty="0" smtClean="0"/>
              <a:t>pixels into polygons (</a:t>
            </a:r>
            <a:r>
              <a:rPr lang="en-US" dirty="0" err="1" smtClean="0"/>
              <a:t>ploygonization</a:t>
            </a:r>
            <a:r>
              <a:rPr lang="en-US" dirty="0" smtClean="0"/>
              <a:t> algorithm) needs work </a:t>
            </a:r>
          </a:p>
          <a:p>
            <a:endParaRPr lang="en-US" dirty="0"/>
          </a:p>
        </p:txBody>
      </p:sp>
      <p:pic>
        <p:nvPicPr>
          <p:cNvPr id="2050" name="Picture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1" y="3695271"/>
            <a:ext cx="4949995" cy="227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1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1548" y="1425455"/>
            <a:ext cx="10672521" cy="638906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machine learning generated open data to create an analytical toolset and sustainability assessment of properties at risk for flooding in Indiana local communities.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0181" y="3607496"/>
            <a:ext cx="747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P. Peters, Ph.D. Student, Department of Information and Library Science</a:t>
            </a:r>
            <a:br>
              <a:rPr lang="en-US" dirty="0" smtClean="0"/>
            </a:br>
            <a:r>
              <a:rPr lang="en-US" dirty="0" smtClean="0"/>
              <a:t>Indiana University School of Informatics, Computing, and Engineering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17" y="282388"/>
            <a:ext cx="11703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future objectives and issues to be resolved</a:t>
            </a:r>
          </a:p>
          <a:p>
            <a:endParaRPr lang="en-US" dirty="0"/>
          </a:p>
          <a:p>
            <a:r>
              <a:rPr lang="en-US" dirty="0" smtClean="0"/>
              <a:t>Incorporating Digital Elevation Model (DEM) datasets into toolset to account for elevation when modeling custom scenarios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43" y="1236008"/>
            <a:ext cx="6406515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1: A tale of disparate datasets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 Indiana County Assessor data for Real Property – Assessed values of parcels</a:t>
            </a:r>
          </a:p>
          <a:p>
            <a:pPr marL="0" indent="0">
              <a:buNone/>
            </a:pPr>
            <a:r>
              <a:rPr lang="en-US" dirty="0" smtClean="0"/>
              <a:t>2. Microsoft AI generated building footprints</a:t>
            </a:r>
          </a:p>
          <a:p>
            <a:pPr marL="0" indent="0">
              <a:buNone/>
            </a:pPr>
            <a:r>
              <a:rPr lang="en-US" dirty="0" smtClean="0"/>
              <a:t>3.  FEMA/IDNR Digital Flood Insurance Rate Maps (DFIRM) 100 and 500 year floodplains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18" y="1676400"/>
            <a:ext cx="8929688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74521" y="1307068"/>
            <a:ext cx="345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https://www.in.gov/dlgf/4931.htm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752" y="4605017"/>
            <a:ext cx="3182471" cy="20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90" y="519394"/>
            <a:ext cx="9714548" cy="58807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41032" y="334728"/>
            <a:ext cx="5017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https://gateway.ifionline.org/public/download.aspx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52" y="1812551"/>
            <a:ext cx="8121015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5670" y="3088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https://www.nytimes.com/interactive/2018/10/12/us/map-of-every-building-in-the-united-states.html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283" y="1083328"/>
            <a:ext cx="8960784" cy="52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0" y="1151964"/>
            <a:ext cx="5246370" cy="5120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528" y="1006231"/>
            <a:ext cx="5240655" cy="54121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9300" y="636899"/>
            <a:ext cx="501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https://github.com/microsoft/USBuildingFootprints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9300" y="636899"/>
            <a:ext cx="501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https://github.com/microsoft/USBuildingFootprints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20099"/>
              </p:ext>
            </p:extLst>
          </p:nvPr>
        </p:nvGraphicFramePr>
        <p:xfrm>
          <a:off x="679300" y="1305783"/>
          <a:ext cx="5879106" cy="4449728"/>
        </p:xfrm>
        <a:graphic>
          <a:graphicData uri="http://schemas.openxmlformats.org/drawingml/2006/table">
            <a:tbl>
              <a:tblPr/>
              <a:tblGrid>
                <a:gridCol w="1959702">
                  <a:extLst>
                    <a:ext uri="{9D8B030D-6E8A-4147-A177-3AD203B41FA5}">
                      <a16:colId xmlns:a16="http://schemas.microsoft.com/office/drawing/2014/main" val="3112934564"/>
                    </a:ext>
                  </a:extLst>
                </a:gridCol>
                <a:gridCol w="1959702">
                  <a:extLst>
                    <a:ext uri="{9D8B030D-6E8A-4147-A177-3AD203B41FA5}">
                      <a16:colId xmlns:a16="http://schemas.microsoft.com/office/drawing/2014/main" val="2918751609"/>
                    </a:ext>
                  </a:extLst>
                </a:gridCol>
                <a:gridCol w="1959702">
                  <a:extLst>
                    <a:ext uri="{9D8B030D-6E8A-4147-A177-3AD203B41FA5}">
                      <a16:colId xmlns:a16="http://schemas.microsoft.com/office/drawing/2014/main" val="5732789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State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Number of Buildings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>
                          <a:effectLst/>
                        </a:rPr>
                        <a:t>Unzipped MB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5528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Alabama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2,460,404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526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66172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Alaska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110,746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26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3748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Arizona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2,555,395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584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25753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Arkansas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1,508,657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321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2431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California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10,988,525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2,537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9741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Colorado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2,080,808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466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Connecticut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1,190,229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258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4383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Delaware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345,907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75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8593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District Of Columbia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58,329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13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0900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3"/>
                        </a:rPr>
                        <a:t>Florida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6,903,772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1,521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33934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4"/>
                        </a:rPr>
                        <a:t>Georgia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3,873,560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825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0058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5"/>
                        </a:rPr>
                        <a:t>Hawaii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252,891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56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854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6"/>
                        </a:rPr>
                        <a:t>Idaho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883,594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198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61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7"/>
                        </a:rPr>
                        <a:t>Illinois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4,855,794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>
                          <a:effectLst/>
                        </a:rPr>
                        <a:t>1,033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19397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300" u="none" strike="noStrike">
                          <a:solidFill>
                            <a:srgbClr val="0366D6"/>
                          </a:solidFill>
                          <a:effectLst/>
                          <a:hlinkClick r:id="rId18"/>
                        </a:rPr>
                        <a:t>Indiana</a:t>
                      </a:r>
                      <a:endParaRPr lang="en-US" sz="1300">
                        <a:effectLst/>
                      </a:endParaRP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3,268,325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effectLst/>
                        </a:rPr>
                        <a:t>700</a:t>
                      </a:r>
                    </a:p>
                  </a:txBody>
                  <a:tcPr marL="86653" marR="86653" marT="39994" marB="3999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2002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25235" y="5386179"/>
            <a:ext cx="281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3,612,113 parcels in Indiana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885</Words>
  <Application>Microsoft Office PowerPoint</Application>
  <PresentationFormat>Widescreen</PresentationFormat>
  <Paragraphs>142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Using machine learning generated open data to create an analytical toolset and sustainability assessment of properties at risk for flooding in Indiana local communities.   </vt:lpstr>
      <vt:lpstr>Part 1: A tale of disparate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JPP</dc:creator>
  <cp:lastModifiedBy>JPP</cp:lastModifiedBy>
  <cp:revision>18</cp:revision>
  <dcterms:created xsi:type="dcterms:W3CDTF">2019-11-01T12:06:27Z</dcterms:created>
  <dcterms:modified xsi:type="dcterms:W3CDTF">2019-11-01T15:49:17Z</dcterms:modified>
</cp:coreProperties>
</file>